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8" r:id="rId2"/>
  </p:sldIdLst>
  <p:sldSz cx="15113000" cy="21374100"/>
  <p:notesSz cx="6858000" cy="9144000"/>
  <p:embeddedFontLst>
    <p:embeddedFont>
      <p:font typeface="Segoe UI" panose="020B0502040204020203" pitchFamily="34" charset="0"/>
      <p:regular r:id="rId4"/>
      <p:bold r:id="rId5"/>
      <p:italic r:id="rId6"/>
      <p:boldItalic r:id="rId7"/>
    </p:embeddedFont>
    <p:embeddedFont>
      <p:font typeface="Segoe UI Black" panose="020B0A02040204020203" pitchFamily="34" charset="0"/>
      <p:bold r:id="rId8"/>
      <p:boldItalic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igpCEiN8Ij+GcxA5JkEgVT8HJ5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5C63"/>
    <a:srgbClr val="349B94"/>
    <a:srgbClr val="F5CEA5"/>
    <a:srgbClr val="C16E6E"/>
    <a:srgbClr val="D97A61"/>
    <a:srgbClr val="F3895A"/>
    <a:srgbClr val="3F374E"/>
    <a:srgbClr val="0D1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5" d="100"/>
          <a:sy n="25" d="100"/>
        </p:scale>
        <p:origin x="1738" y="-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5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customschemas.google.com/relationships/presentationmetadata" Target="metadata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>
          <a:extLst>
            <a:ext uri="{FF2B5EF4-FFF2-40B4-BE49-F238E27FC236}">
              <a16:creationId xmlns:a16="http://schemas.microsoft.com/office/drawing/2014/main" id="{4E279EC8-FD10-82A5-869D-BB66F1244A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>
            <a:extLst>
              <a:ext uri="{FF2B5EF4-FFF2-40B4-BE49-F238E27FC236}">
                <a16:creationId xmlns:a16="http://schemas.microsoft.com/office/drawing/2014/main" id="{87B1D3E2-62BC-F257-DC32-5072DB4BD7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>
            <a:extLst>
              <a:ext uri="{FF2B5EF4-FFF2-40B4-BE49-F238E27FC236}">
                <a16:creationId xmlns:a16="http://schemas.microsoft.com/office/drawing/2014/main" id="{7B351CB0-E8CB-2027-CE3F-FA1A1F0DE4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59954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3">
          <a:extLst>
            <a:ext uri="{FF2B5EF4-FFF2-40B4-BE49-F238E27FC236}">
              <a16:creationId xmlns:a16="http://schemas.microsoft.com/office/drawing/2014/main" id="{B9B1172E-76CD-08D0-6223-7C382A923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>
            <a:extLst>
              <a:ext uri="{FF2B5EF4-FFF2-40B4-BE49-F238E27FC236}">
                <a16:creationId xmlns:a16="http://schemas.microsoft.com/office/drawing/2014/main" id="{A4F65512-F6F6-40CD-9B91-57580A446A73}"/>
              </a:ext>
            </a:extLst>
          </p:cNvPr>
          <p:cNvSpPr/>
          <p:nvPr/>
        </p:nvSpPr>
        <p:spPr>
          <a:xfrm flipH="1">
            <a:off x="-377458" y="-173585"/>
            <a:ext cx="7904443" cy="2853392"/>
          </a:xfrm>
          <a:custGeom>
            <a:avLst/>
            <a:gdLst/>
            <a:ahLst/>
            <a:cxnLst/>
            <a:rect l="l" t="t" r="r" b="b"/>
            <a:pathLst>
              <a:path w="821084" h="296400" extrusionOk="0">
                <a:moveTo>
                  <a:pt x="821084" y="0"/>
                </a:moveTo>
                <a:lnTo>
                  <a:pt x="0" y="0"/>
                </a:lnTo>
                <a:lnTo>
                  <a:pt x="0" y="296400"/>
                </a:lnTo>
                <a:lnTo>
                  <a:pt x="821084" y="2964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42280" b="-42278"/>
            </a:stretch>
          </a:blipFill>
          <a:ln>
            <a:noFill/>
          </a:ln>
        </p:spPr>
        <p:txBody>
          <a:bodyPr/>
          <a:lstStyle/>
          <a:p>
            <a:endParaRPr lang="vi-VN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6" name="Google Shape;86;p1">
            <a:extLst>
              <a:ext uri="{FF2B5EF4-FFF2-40B4-BE49-F238E27FC236}">
                <a16:creationId xmlns:a16="http://schemas.microsoft.com/office/drawing/2014/main" id="{EA761BC5-7B2D-F461-AFF2-5270C4655DB9}"/>
              </a:ext>
            </a:extLst>
          </p:cNvPr>
          <p:cNvSpPr/>
          <p:nvPr/>
        </p:nvSpPr>
        <p:spPr>
          <a:xfrm>
            <a:off x="7490985" y="-173585"/>
            <a:ext cx="7904443" cy="2853392"/>
          </a:xfrm>
          <a:custGeom>
            <a:avLst/>
            <a:gdLst/>
            <a:ahLst/>
            <a:cxnLst/>
            <a:rect l="l" t="t" r="r" b="b"/>
            <a:pathLst>
              <a:path w="821084" h="296400" extrusionOk="0">
                <a:moveTo>
                  <a:pt x="0" y="0"/>
                </a:moveTo>
                <a:lnTo>
                  <a:pt x="821084" y="0"/>
                </a:lnTo>
                <a:lnTo>
                  <a:pt x="821084" y="296400"/>
                </a:lnTo>
                <a:lnTo>
                  <a:pt x="0" y="29640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42280" b="-42278"/>
            </a:stretch>
          </a:blipFill>
          <a:ln>
            <a:noFill/>
          </a:ln>
        </p:spPr>
        <p:txBody>
          <a:bodyPr/>
          <a:lstStyle/>
          <a:p>
            <a:endParaRPr lang="vi-VN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7" name="Google Shape;87;p1">
            <a:extLst>
              <a:ext uri="{FF2B5EF4-FFF2-40B4-BE49-F238E27FC236}">
                <a16:creationId xmlns:a16="http://schemas.microsoft.com/office/drawing/2014/main" id="{1CE119B6-7BF2-CCD0-6F27-C84A485C5FED}"/>
              </a:ext>
            </a:extLst>
          </p:cNvPr>
          <p:cNvSpPr txBox="1"/>
          <p:nvPr/>
        </p:nvSpPr>
        <p:spPr>
          <a:xfrm>
            <a:off x="3993449" y="1365355"/>
            <a:ext cx="7133102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>
                <a:solidFill>
                  <a:srgbClr val="FFFFFF"/>
                </a:solidFill>
                <a:latin typeface="Segoe UI" panose="020B0502040204020203" pitchFamily="34" charset="0"/>
                <a:ea typeface="Bungee"/>
                <a:cs typeface="Segoe UI" panose="020B0502040204020203" pitchFamily="34" charset="0"/>
                <a:sym typeface="Bungee"/>
              </a:rPr>
              <a:t>SEAPP 2025</a:t>
            </a:r>
            <a:endParaRPr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5" name="Google Shape;105;p1">
            <a:extLst>
              <a:ext uri="{FF2B5EF4-FFF2-40B4-BE49-F238E27FC236}">
                <a16:creationId xmlns:a16="http://schemas.microsoft.com/office/drawing/2014/main" id="{2A7DC849-37B2-9A6D-0FC8-DE0D2684BC40}"/>
              </a:ext>
            </a:extLst>
          </p:cNvPr>
          <p:cNvSpPr txBox="1"/>
          <p:nvPr/>
        </p:nvSpPr>
        <p:spPr>
          <a:xfrm>
            <a:off x="7062738" y="20704388"/>
            <a:ext cx="1527219" cy="380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u="none" strike="noStrike" cap="none">
                <a:solidFill>
                  <a:srgbClr val="870B0B"/>
                </a:solidFill>
                <a:latin typeface="Segoe UI" panose="020B0502040204020203" pitchFamily="34" charset="0"/>
                <a:cs typeface="Segoe UI" panose="020B0502040204020203" pitchFamily="34" charset="0"/>
                <a:sym typeface="Arial"/>
              </a:rPr>
              <a:t>Liên hệ</a:t>
            </a:r>
            <a:endParaRPr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6" name="Google Shape;106;p1">
            <a:extLst>
              <a:ext uri="{FF2B5EF4-FFF2-40B4-BE49-F238E27FC236}">
                <a16:creationId xmlns:a16="http://schemas.microsoft.com/office/drawing/2014/main" id="{B9286FC6-41EE-AE23-B325-A873C0521D4A}"/>
              </a:ext>
            </a:extLst>
          </p:cNvPr>
          <p:cNvSpPr txBox="1"/>
          <p:nvPr/>
        </p:nvSpPr>
        <p:spPr>
          <a:xfrm>
            <a:off x="8970380" y="20704388"/>
            <a:ext cx="5099841" cy="380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0" i="0" u="none" strike="noStrike" cap="none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  <a:sym typeface="Arial"/>
              </a:rPr>
              <a:t>24520604@gm.uit.edu.vn     +84 919 202 815</a:t>
            </a:r>
            <a:endParaRPr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2" name="Google Shape;122;p1">
            <a:extLst>
              <a:ext uri="{FF2B5EF4-FFF2-40B4-BE49-F238E27FC236}">
                <a16:creationId xmlns:a16="http://schemas.microsoft.com/office/drawing/2014/main" id="{D2CE4371-F0A1-4358-7998-3FAED6A52078}"/>
              </a:ext>
            </a:extLst>
          </p:cNvPr>
          <p:cNvSpPr/>
          <p:nvPr/>
        </p:nvSpPr>
        <p:spPr>
          <a:xfrm>
            <a:off x="10966793" y="235572"/>
            <a:ext cx="1602107" cy="901185"/>
          </a:xfrm>
          <a:custGeom>
            <a:avLst/>
            <a:gdLst/>
            <a:ahLst/>
            <a:cxnLst/>
            <a:rect l="l" t="t" r="r" b="b"/>
            <a:pathLst>
              <a:path w="1602107" h="901185" extrusionOk="0">
                <a:moveTo>
                  <a:pt x="0" y="0"/>
                </a:moveTo>
                <a:lnTo>
                  <a:pt x="1602107" y="0"/>
                </a:lnTo>
                <a:lnTo>
                  <a:pt x="1602107" y="901185"/>
                </a:lnTo>
                <a:lnTo>
                  <a:pt x="0" y="9011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vi-VN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3" name="Google Shape;123;p1">
            <a:extLst>
              <a:ext uri="{FF2B5EF4-FFF2-40B4-BE49-F238E27FC236}">
                <a16:creationId xmlns:a16="http://schemas.microsoft.com/office/drawing/2014/main" id="{DEBBF83C-58AD-1401-3159-FBDC3BC0A067}"/>
              </a:ext>
            </a:extLst>
          </p:cNvPr>
          <p:cNvSpPr/>
          <p:nvPr/>
        </p:nvSpPr>
        <p:spPr>
          <a:xfrm>
            <a:off x="2551100" y="235572"/>
            <a:ext cx="1115662" cy="901185"/>
          </a:xfrm>
          <a:custGeom>
            <a:avLst/>
            <a:gdLst/>
            <a:ahLst/>
            <a:cxnLst/>
            <a:rect l="l" t="t" r="r" b="b"/>
            <a:pathLst>
              <a:path w="1115662" h="901185" extrusionOk="0">
                <a:moveTo>
                  <a:pt x="0" y="0"/>
                </a:moveTo>
                <a:lnTo>
                  <a:pt x="1115661" y="0"/>
                </a:lnTo>
                <a:lnTo>
                  <a:pt x="1115661" y="901185"/>
                </a:lnTo>
                <a:lnTo>
                  <a:pt x="0" y="90118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vi-VN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4" name="Google Shape;124;p1">
            <a:extLst>
              <a:ext uri="{FF2B5EF4-FFF2-40B4-BE49-F238E27FC236}">
                <a16:creationId xmlns:a16="http://schemas.microsoft.com/office/drawing/2014/main" id="{9D52F0F7-CD46-3E7F-BCD7-8551E8C11D67}"/>
              </a:ext>
            </a:extLst>
          </p:cNvPr>
          <p:cNvSpPr txBox="1"/>
          <p:nvPr/>
        </p:nvSpPr>
        <p:spPr>
          <a:xfrm>
            <a:off x="3782226" y="329503"/>
            <a:ext cx="7443488" cy="987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23" b="1" i="0" u="none" strike="noStrike" cap="none">
                <a:solidFill>
                  <a:srgbClr val="FFFFFF"/>
                </a:solidFill>
                <a:latin typeface="Segoe UI" panose="020B0502040204020203" pitchFamily="34" charset="0"/>
                <a:ea typeface="Montserrat SemiBold"/>
                <a:cs typeface="Segoe UI" panose="020B0502040204020203" pitchFamily="34" charset="0"/>
                <a:sym typeface="Montserrat SemiBold"/>
              </a:rPr>
              <a:t>TRƯỜNG ĐẠI HỌC CÔNG NGHỆ THÔNG TIN</a:t>
            </a:r>
            <a:endParaRPr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ctr" rtl="0">
              <a:lnSpc>
                <a:spcPct val="112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54" b="1" i="0" u="none" strike="noStrike" cap="none">
                <a:solidFill>
                  <a:srgbClr val="FFFFFF"/>
                </a:solidFill>
                <a:latin typeface="Segoe UI" panose="020B0502040204020203" pitchFamily="34" charset="0"/>
                <a:ea typeface="Montserrat SemiBold"/>
                <a:cs typeface="Segoe UI" panose="020B0502040204020203" pitchFamily="34" charset="0"/>
                <a:sym typeface="Montserrat SemiBold"/>
              </a:rPr>
              <a:t>KHOA CÔNG NGHỆ PHẦN MỀM</a:t>
            </a:r>
            <a:endParaRPr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B01401-846A-6E68-5A32-E2FA4D23BC6B}"/>
              </a:ext>
            </a:extLst>
          </p:cNvPr>
          <p:cNvSpPr txBox="1"/>
          <p:nvPr/>
        </p:nvSpPr>
        <p:spPr>
          <a:xfrm>
            <a:off x="1004764" y="5657326"/>
            <a:ext cx="10951884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1" i="0">
                <a:solidFill>
                  <a:srgbClr val="AE5C63"/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Prison of the King</a:t>
            </a:r>
            <a:r>
              <a:rPr lang="en-US" sz="2400" b="1" i="0">
                <a:solidFill>
                  <a:srgbClr val="AE5C63"/>
                </a:solidFill>
                <a:effectLst/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n-US" sz="2400">
                <a:latin typeface="Segoe UI" panose="020B0502040204020203" pitchFamily="34" charset="0"/>
                <a:cs typeface="Segoe UI" panose="020B0502040204020203" pitchFamily="34" charset="0"/>
              </a:rPr>
              <a:t>is a tactical grid-based puzzle game woven with a dark, mysterious narrative. You represent a </a:t>
            </a:r>
            <a:r>
              <a:rPr lang="en-US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prison escapee</a:t>
            </a:r>
            <a:r>
              <a:rPr lang="en-US" sz="2400">
                <a:latin typeface="Segoe UI" panose="020B0502040204020203" pitchFamily="34" charset="0"/>
                <a:cs typeface="Segoe UI" panose="020B0502040204020203" pitchFamily="34" charset="0"/>
              </a:rPr>
              <a:t>, fighting to break out of a heavily guarded dungeon. </a:t>
            </a:r>
          </a:p>
          <a:p>
            <a:pPr algn="just"/>
            <a:r>
              <a:rPr lang="en-US" sz="2400">
                <a:latin typeface="Segoe UI" panose="020B0502040204020203" pitchFamily="34" charset="0"/>
                <a:cs typeface="Segoe UI" panose="020B0502040204020203" pitchFamily="34" charset="0"/>
              </a:rPr>
              <a:t>Your mission: eliminate the </a:t>
            </a:r>
            <a:r>
              <a:rPr lang="en-US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wardens</a:t>
            </a:r>
            <a:r>
              <a:rPr lang="en-US" sz="2400">
                <a:latin typeface="Segoe UI" panose="020B0502040204020203" pitchFamily="34" charset="0"/>
                <a:cs typeface="Segoe UI" panose="020B0502040204020203" pitchFamily="34" charset="0"/>
              </a:rPr>
              <a:t>, secure the key, and find your way to freedom. Yet, every battle brings you closer to a </a:t>
            </a:r>
            <a:r>
              <a:rPr lang="en-US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hidden truth </a:t>
            </a:r>
            <a:r>
              <a:rPr lang="en-US" sz="2400">
                <a:latin typeface="Segoe UI" panose="020B0502040204020203" pitchFamily="34" charset="0"/>
                <a:cs typeface="Segoe UI" panose="020B0502040204020203" pitchFamily="34" charset="0"/>
              </a:rPr>
              <a:t>– secrets about the King, the castle, and your own forgotten identity.</a:t>
            </a:r>
          </a:p>
        </p:txBody>
      </p:sp>
      <p:pic>
        <p:nvPicPr>
          <p:cNvPr id="3" name="Picture 6">
            <a:extLst>
              <a:ext uri="{FF2B5EF4-FFF2-40B4-BE49-F238E27FC236}">
                <a16:creationId xmlns:a16="http://schemas.microsoft.com/office/drawing/2014/main" id="{B6C7046D-36EB-D3EC-9B43-F4A23DF012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3081" y="18264824"/>
            <a:ext cx="2812651" cy="102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F11460-E9AA-1BA8-B8D5-FF0F7876E9A9}"/>
              </a:ext>
            </a:extLst>
          </p:cNvPr>
          <p:cNvSpPr txBox="1"/>
          <p:nvPr/>
        </p:nvSpPr>
        <p:spPr>
          <a:xfrm>
            <a:off x="3993449" y="3109276"/>
            <a:ext cx="104540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>
                <a:solidFill>
                  <a:srgbClr val="AE5C63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PRISON OF THE KING</a:t>
            </a:r>
            <a:endParaRPr lang="en-VN" sz="7200" b="1">
              <a:solidFill>
                <a:srgbClr val="AE5C63"/>
              </a:solidFill>
              <a:latin typeface="Segoe UI Black" panose="020B0A02040204020203" pitchFamily="34" charset="0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E2B123-29BC-F6CC-59B9-4030A31E1EC7}"/>
              </a:ext>
            </a:extLst>
          </p:cNvPr>
          <p:cNvSpPr txBox="1"/>
          <p:nvPr/>
        </p:nvSpPr>
        <p:spPr>
          <a:xfrm>
            <a:off x="3993449" y="4316928"/>
            <a:ext cx="73702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i="0">
                <a:solidFill>
                  <a:srgbClr val="AE5C6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Author: </a:t>
            </a:r>
            <a:r>
              <a:rPr lang="en-US" sz="2400" i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Nguyen Gia Hung</a:t>
            </a:r>
          </a:p>
          <a:p>
            <a:pPr algn="just"/>
            <a:r>
              <a:rPr lang="en-US" sz="2400" b="1" i="0">
                <a:solidFill>
                  <a:srgbClr val="AE5C6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Email: </a:t>
            </a:r>
            <a:r>
              <a:rPr lang="en-US" sz="2400" i="0"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24520604@gm.uit.edu.vn </a:t>
            </a:r>
            <a:endParaRPr lang="en-VN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Picture 11" descr="A pixel art of a person&#10;&#10;AI-generated content may be incorrect.">
            <a:extLst>
              <a:ext uri="{FF2B5EF4-FFF2-40B4-BE49-F238E27FC236}">
                <a16:creationId xmlns:a16="http://schemas.microsoft.com/office/drawing/2014/main" id="{4DD24B48-6814-946F-85F6-4D142F0E978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925" t="7925" r="7925" b="7925"/>
          <a:stretch>
            <a:fillRect/>
          </a:stretch>
        </p:blipFill>
        <p:spPr>
          <a:xfrm>
            <a:off x="1183535" y="2886768"/>
            <a:ext cx="2423528" cy="2423528"/>
          </a:xfrm>
          <a:prstGeom prst="round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B73BE6B-BCD4-EB88-91B3-E18144387A0A}"/>
              </a:ext>
            </a:extLst>
          </p:cNvPr>
          <p:cNvSpPr txBox="1"/>
          <p:nvPr/>
        </p:nvSpPr>
        <p:spPr>
          <a:xfrm>
            <a:off x="1009548" y="8235356"/>
            <a:ext cx="6357756" cy="769441"/>
          </a:xfrm>
          <a:prstGeom prst="rect">
            <a:avLst/>
          </a:prstGeom>
          <a:solidFill>
            <a:srgbClr val="AE5C6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</a:t>
            </a:r>
            <a:endParaRPr lang="en-VN" sz="4400" b="1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B428AB-8492-1F85-1929-D332CBACA93B}"/>
              </a:ext>
            </a:extLst>
          </p:cNvPr>
          <p:cNvSpPr txBox="1"/>
          <p:nvPr/>
        </p:nvSpPr>
        <p:spPr>
          <a:xfrm>
            <a:off x="7712463" y="17300312"/>
            <a:ext cx="6357758" cy="769441"/>
          </a:xfrm>
          <a:prstGeom prst="rect">
            <a:avLst/>
          </a:prstGeom>
          <a:solidFill>
            <a:srgbClr val="AE5C63"/>
          </a:solidFill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4400" b="1">
                <a:solidFill>
                  <a:schemeClr val="bg1"/>
                </a:solidFill>
                <a:latin typeface="Bahnschrift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>
                <a:latin typeface="Segoe UI" panose="020B0502040204020203" pitchFamily="34" charset="0"/>
              </a:rPr>
              <a:t>Engine</a:t>
            </a:r>
            <a:endParaRPr lang="en-VN">
              <a:latin typeface="Segoe UI" panose="020B0502040204020203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B5E4572-F3FC-44FC-4B07-B0D232DC40EC}"/>
              </a:ext>
            </a:extLst>
          </p:cNvPr>
          <p:cNvGrpSpPr/>
          <p:nvPr/>
        </p:nvGrpSpPr>
        <p:grpSpPr>
          <a:xfrm>
            <a:off x="11956648" y="5761503"/>
            <a:ext cx="2332768" cy="2046387"/>
            <a:chOff x="11603051" y="5985629"/>
            <a:chExt cx="2332768" cy="204638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A28C4AD-3818-11D5-4BD6-B43278D6AE84}"/>
                </a:ext>
              </a:extLst>
            </p:cNvPr>
            <p:cNvSpPr txBox="1"/>
            <p:nvPr/>
          </p:nvSpPr>
          <p:spPr>
            <a:xfrm>
              <a:off x="11603051" y="5985629"/>
              <a:ext cx="23327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i="0">
                  <a:solidFill>
                    <a:srgbClr val="AE5C63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DOWNLOAD FOR FREE</a:t>
              </a:r>
              <a:endParaRPr lang="en-VN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21" name="Picture 20" descr="A qr code with a white background&#10;&#10;AI-generated content may be incorrect.">
              <a:extLst>
                <a:ext uri="{FF2B5EF4-FFF2-40B4-BE49-F238E27FC236}">
                  <a16:creationId xmlns:a16="http://schemas.microsoft.com/office/drawing/2014/main" id="{81EFB2DB-564F-2D83-B13C-8C97FB4CB38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11019" t="11019" r="11019" b="11019"/>
            <a:stretch>
              <a:fillRect/>
            </a:stretch>
          </p:blipFill>
          <p:spPr>
            <a:xfrm>
              <a:off x="11888523" y="6308052"/>
              <a:ext cx="1761824" cy="1723964"/>
            </a:xfrm>
            <a:prstGeom prst="rect">
              <a:avLst/>
            </a:prstGeom>
          </p:spPr>
        </p:pic>
      </p:grpSp>
      <p:sp>
        <p:nvSpPr>
          <p:cNvPr id="30" name="Rectangle 4">
            <a:extLst>
              <a:ext uri="{FF2B5EF4-FFF2-40B4-BE49-F238E27FC236}">
                <a16:creationId xmlns:a16="http://schemas.microsoft.com/office/drawing/2014/main" id="{33E00BC7-6F64-1785-1620-E1DF49091E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9548" y="9004797"/>
            <a:ext cx="6357756" cy="7940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vi-VN" altLang="vi-VN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🧠 </a:t>
            </a:r>
            <a:r>
              <a:rPr kumimoji="0" lang="vi-VN" altLang="vi-VN" sz="2400" b="1" i="0" u="none" strike="noStrike" cap="none" normalizeH="0" baseline="0">
                <a:ln>
                  <a:noFill/>
                </a:ln>
                <a:solidFill>
                  <a:srgbClr val="AE5C6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Tactical Grid Mastery</a:t>
            </a:r>
            <a:r>
              <a:rPr kumimoji="0" lang="vi-VN" altLang="vi-VN" sz="2400" b="0" i="0" u="none" strike="noStrike" cap="none" normalizeH="0" baseline="0">
                <a:ln>
                  <a:noFill/>
                </a:ln>
                <a:solidFill>
                  <a:srgbClr val="AE5C63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vi-VN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Calculate precise movement graphs to outmaneuver enemies and reach the exit</a:t>
            </a:r>
            <a:endParaRPr kumimoji="0" lang="vi-VN" altLang="vi-V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vi-VN" altLang="vi-VN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💣 </a:t>
            </a:r>
            <a:r>
              <a:rPr lang="vi-VN" altLang="vi-VN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Dynamic Trap Mechanics </a:t>
            </a:r>
            <a:r>
              <a:rPr kumimoji="0" lang="en-US" altLang="vi-VN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Master diverse interactions like springs, bombs, barrels, slippery </a:t>
            </a:r>
            <a:r>
              <a:rPr kumimoji="0" lang="vi-VN" altLang="vi-VN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ice,...</a:t>
            </a:r>
            <a:endParaRPr kumimoji="0" lang="vi-VN" altLang="vi-VN" sz="240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vi-VN" altLang="vi-VN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🌏 </a:t>
            </a:r>
            <a:r>
              <a:rPr lang="vi-VN" altLang="vi-VN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Bilingual Experience </a:t>
            </a:r>
            <a:r>
              <a:rPr kumimoji="0" lang="en-US" altLang="vi-VN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Instantly switch languages for a native Vietnamese or global English experience</a:t>
            </a:r>
            <a:endParaRPr kumimoji="0" lang="vi-VN" altLang="vi-V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vi-VN" altLang="vi-VN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📈 </a:t>
            </a:r>
            <a:r>
              <a:rPr lang="vi-VN" altLang="vi-VN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Escalating Game Challenges </a:t>
            </a:r>
            <a:r>
              <a:rPr kumimoji="0" lang="en-US" altLang="vi-VN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Face increasingly difficult levels that demand sharp logical thinking</a:t>
            </a:r>
            <a:endParaRPr kumimoji="0" lang="vi-VN" altLang="vi-V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lang="vi-VN" altLang="vi-VN" sz="24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📜 </a:t>
            </a:r>
            <a:r>
              <a:rPr lang="vi-VN" altLang="vi-VN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Hidden Story </a:t>
            </a:r>
            <a:r>
              <a:rPr lang="en-US" altLang="vi-VN"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Defeat wardens to uncover the dark truth behind the King and the Castle</a:t>
            </a:r>
            <a:endParaRPr kumimoji="0" lang="vi-VN" altLang="vi-V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vi-VN" altLang="vi-VN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🔄 </a:t>
            </a:r>
            <a:r>
              <a:rPr lang="vi-VN" altLang="vi-VN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“Re-lock” System </a:t>
            </a:r>
            <a:r>
              <a:rPr kumimoji="0" lang="en-US" altLang="vi-VN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Manually reset progress to re-experience the narrative flow from any point</a:t>
            </a:r>
            <a:endParaRPr kumimoji="0" lang="vi-VN" altLang="vi-V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r>
              <a:rPr kumimoji="0" lang="vi-VN" altLang="vi-VN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💾 </a:t>
            </a:r>
            <a:r>
              <a:rPr lang="vi-VN" altLang="vi-VN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Auto-Save</a:t>
            </a:r>
            <a:r>
              <a:rPr kumimoji="0" lang="vi-VN" altLang="vi-VN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kumimoji="0" lang="en-US" altLang="vi-VN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Automatically tracks completion and settings, keeping data safe after updates</a:t>
            </a:r>
            <a:endParaRPr kumimoji="0" lang="vi-VN" altLang="vi-VN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BD7DBDD-3C3B-5F13-D984-FB8C068736FE}"/>
              </a:ext>
            </a:extLst>
          </p:cNvPr>
          <p:cNvGrpSpPr/>
          <p:nvPr/>
        </p:nvGrpSpPr>
        <p:grpSpPr>
          <a:xfrm>
            <a:off x="7712463" y="8214034"/>
            <a:ext cx="6357758" cy="8803048"/>
            <a:chOff x="8046834" y="8214034"/>
            <a:chExt cx="6357758" cy="8803048"/>
          </a:xfrm>
        </p:grpSpPr>
        <p:pic>
          <p:nvPicPr>
            <p:cNvPr id="37" name="Picture 36" descr="A video game with a brick wall and a brick wall with a brick wall and a brick wall with a brick wall with a brick wall with a brick wall with a brick wall with a purple and&#10;&#10;AI-generated content may be incorrect.">
              <a:extLst>
                <a:ext uri="{FF2B5EF4-FFF2-40B4-BE49-F238E27FC236}">
                  <a16:creationId xmlns:a16="http://schemas.microsoft.com/office/drawing/2014/main" id="{347F76B6-7647-6225-0D1B-684402199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8046835" y="8214034"/>
              <a:ext cx="6357757" cy="2934349"/>
            </a:xfrm>
            <a:prstGeom prst="rect">
              <a:avLst/>
            </a:prstGeom>
          </p:spPr>
        </p:pic>
        <p:pic>
          <p:nvPicPr>
            <p:cNvPr id="38" name="Picture 37" descr="A video game screen with a brick building and a cartoon character&#10;&#10;AI-generated content may be incorrect.">
              <a:extLst>
                <a:ext uri="{FF2B5EF4-FFF2-40B4-BE49-F238E27FC236}">
                  <a16:creationId xmlns:a16="http://schemas.microsoft.com/office/drawing/2014/main" id="{F7FCF618-1CC5-5C0E-7392-CDDFBB622C6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8046834" y="14082732"/>
              <a:ext cx="6357758" cy="2934350"/>
            </a:xfrm>
            <a:prstGeom prst="rect">
              <a:avLst/>
            </a:prstGeom>
          </p:spPr>
        </p:pic>
        <p:pic>
          <p:nvPicPr>
            <p:cNvPr id="40" name="Picture 39" descr="A video game screen with a brick wall and many small animals&#10;&#10;AI-generated content may be incorrect.">
              <a:extLst>
                <a:ext uri="{FF2B5EF4-FFF2-40B4-BE49-F238E27FC236}">
                  <a16:creationId xmlns:a16="http://schemas.microsoft.com/office/drawing/2014/main" id="{D9764664-652A-1727-4786-D3586B0E70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046834" y="11148383"/>
              <a:ext cx="6357758" cy="2934350"/>
            </a:xfrm>
            <a:prstGeom prst="rect">
              <a:avLst/>
            </a:prstGeom>
          </p:spPr>
        </p:pic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2AC774C-E040-920A-77F9-2A0F00E45414}"/>
              </a:ext>
            </a:extLst>
          </p:cNvPr>
          <p:cNvSpPr txBox="1"/>
          <p:nvPr/>
        </p:nvSpPr>
        <p:spPr>
          <a:xfrm>
            <a:off x="1004764" y="17300312"/>
            <a:ext cx="6357757" cy="769441"/>
          </a:xfrm>
          <a:prstGeom prst="rect">
            <a:avLst/>
          </a:prstGeom>
          <a:solidFill>
            <a:srgbClr val="AE5C6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Future work</a:t>
            </a:r>
            <a:endParaRPr lang="en-VN" sz="4400" b="1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D47BA67-62F1-78D1-BD8C-59DFE39E7F14}"/>
              </a:ext>
            </a:extLst>
          </p:cNvPr>
          <p:cNvSpPr txBox="1"/>
          <p:nvPr/>
        </p:nvSpPr>
        <p:spPr>
          <a:xfrm>
            <a:off x="972312" y="18069753"/>
            <a:ext cx="639499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Continuously </a:t>
            </a:r>
            <a:r>
              <a:rPr lang="en-US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expanding</a:t>
            </a:r>
            <a:r>
              <a:rPr lang="en-US"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with new complex levels, fresh mechanics, and new chapters to the mysterious story.</a:t>
            </a:r>
          </a:p>
          <a:p>
            <a:pPr algn="just"/>
            <a:r>
              <a:rPr lang="en-US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Redesign</a:t>
            </a:r>
            <a:r>
              <a:rPr lang="en-US"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graphics and SFX to better reflect the mysterious narrative.</a:t>
            </a:r>
            <a:endParaRPr lang="vi-VN" sz="24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27080F-37C6-CF82-2C30-6D4BBC118B73}"/>
              </a:ext>
            </a:extLst>
          </p:cNvPr>
          <p:cNvSpPr txBox="1"/>
          <p:nvPr/>
        </p:nvSpPr>
        <p:spPr>
          <a:xfrm>
            <a:off x="7712463" y="19177748"/>
            <a:ext cx="63577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b="1">
                <a:solidFill>
                  <a:srgbClr val="AE5C63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Open source:</a:t>
            </a:r>
            <a:r>
              <a:rPr lang="vi-VN" sz="2400" b="1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vi-VN" sz="2400">
                <a:latin typeface="Segoe UI" panose="020B0502040204020203" pitchFamily="34" charset="0"/>
                <a:cs typeface="Segoe UI" panose="020B0502040204020203" pitchFamily="34" charset="0"/>
              </a:rPr>
              <a:t>github.com/nguyenhun11/PrisonOfTheKing</a:t>
            </a:r>
          </a:p>
        </p:txBody>
      </p:sp>
    </p:spTree>
    <p:extLst>
      <p:ext uri="{BB962C8B-B14F-4D97-AF65-F5344CB8AC3E}">
        <p14:creationId xmlns:p14="http://schemas.microsoft.com/office/powerpoint/2010/main" val="41397254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Microsoft Office PowerPoint</Application>
  <PresentationFormat>Custom</PresentationFormat>
  <Paragraphs>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Segoe UI Black</vt:lpstr>
      <vt:lpstr>Calibri</vt:lpstr>
      <vt:lpstr>Arial</vt:lpstr>
      <vt:lpstr>Segoe UI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Nguyễn Gia Hưng</cp:lastModifiedBy>
  <cp:revision>1</cp:revision>
  <dcterms:created xsi:type="dcterms:W3CDTF">2006-08-16T00:00:00Z</dcterms:created>
  <dcterms:modified xsi:type="dcterms:W3CDTF">2025-12-13T20:37:01Z</dcterms:modified>
</cp:coreProperties>
</file>